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831" r:id="rId2"/>
    <p:sldId id="293" r:id="rId3"/>
    <p:sldId id="2854" r:id="rId4"/>
    <p:sldId id="2838" r:id="rId5"/>
    <p:sldId id="2842" r:id="rId6"/>
    <p:sldId id="2847" r:id="rId7"/>
    <p:sldId id="2843" r:id="rId8"/>
    <p:sldId id="2844" r:id="rId9"/>
    <p:sldId id="2845" r:id="rId10"/>
    <p:sldId id="2846" r:id="rId11"/>
  </p:sldIdLst>
  <p:sldSz cx="9144000" cy="5143500" type="screen16x9"/>
  <p:notesSz cx="9777413" cy="6646863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orient="horz" pos="992" userDrawn="1">
          <p15:clr>
            <a:srgbClr val="A4A3A4"/>
          </p15:clr>
        </p15:guide>
        <p15:guide id="3" orient="horz" pos="410" userDrawn="1">
          <p15:clr>
            <a:srgbClr val="A4A3A4"/>
          </p15:clr>
        </p15:guide>
        <p15:guide id="4" orient="horz" pos="2365" userDrawn="1">
          <p15:clr>
            <a:srgbClr val="A4A3A4"/>
          </p15:clr>
        </p15:guide>
        <p15:guide id="5" orient="horz" pos="2788" userDrawn="1">
          <p15:clr>
            <a:srgbClr val="A4A3A4"/>
          </p15:clr>
        </p15:guide>
        <p15:guide id="6" orient="horz" pos="657" userDrawn="1">
          <p15:clr>
            <a:srgbClr val="A4A3A4"/>
          </p15:clr>
        </p15:guide>
        <p15:guide id="7" orient="horz" pos="1672" userDrawn="1">
          <p15:clr>
            <a:srgbClr val="A4A3A4"/>
          </p15:clr>
        </p15:guide>
        <p15:guide id="8" pos="2937" userDrawn="1">
          <p15:clr>
            <a:srgbClr val="A4A3A4"/>
          </p15:clr>
        </p15:guide>
        <p15:guide id="9" pos="5714" userDrawn="1">
          <p15:clr>
            <a:srgbClr val="A4A3A4"/>
          </p15:clr>
        </p15:guide>
        <p15:guide id="10" pos="3138" userDrawn="1">
          <p15:clr>
            <a:srgbClr val="A4A3A4"/>
          </p15:clr>
        </p15:guide>
        <p15:guide id="11" pos="348" userDrawn="1">
          <p15:clr>
            <a:srgbClr val="A4A3A4"/>
          </p15:clr>
        </p15:guide>
        <p15:guide id="12" pos="23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970">
          <p15:clr>
            <a:srgbClr val="A4A3A4"/>
          </p15:clr>
        </p15:guide>
        <p15:guide id="2" pos="3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6074" autoAdjust="0"/>
  </p:normalViewPr>
  <p:slideViewPr>
    <p:cSldViewPr snapToGrid="0" showGuides="1">
      <p:cViewPr varScale="1">
        <p:scale>
          <a:sx n="145" d="100"/>
          <a:sy n="145" d="100"/>
        </p:scale>
        <p:origin x="648" y="108"/>
      </p:cViewPr>
      <p:guideLst>
        <p:guide orient="horz" pos="1457"/>
        <p:guide orient="horz" pos="992"/>
        <p:guide orient="horz" pos="410"/>
        <p:guide orient="horz" pos="2365"/>
        <p:guide orient="horz" pos="2788"/>
        <p:guide orient="horz" pos="657"/>
        <p:guide orient="horz" pos="1672"/>
        <p:guide pos="2937"/>
        <p:guide pos="5714"/>
        <p:guide pos="3138"/>
        <p:guide pos="348"/>
        <p:guide pos="234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1970"/>
        <p:guide pos="3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92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3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4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tags" Target="../tags/tag14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>
                <a:cs typeface="+mn-ea"/>
                <a:sym typeface="+mn-lt"/>
              </a:rPr>
              <a:t>leo.chen@ieee.org</a:t>
            </a:r>
          </a:p>
        </p:txBody>
      </p:sp>
      <p:pic>
        <p:nvPicPr>
          <p:cNvPr id="1025" name="Picture 1"/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/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第二章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en-US" b="0" dirty="0"/>
              <a:t>数据类型、运算符与表达式</a:t>
            </a:r>
            <a:endParaRPr lang="en-US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2.9</a:t>
            </a:r>
            <a:r>
              <a:rPr lang="zh-CN" altLang="en-US" dirty="0">
                <a:cs typeface="+mn-ea"/>
                <a:sym typeface="+mn-lt"/>
              </a:rPr>
              <a:t>实验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0190" y="1489042"/>
            <a:ext cx="4187825" cy="2893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/>
                </a:solidFill>
              </a:rPr>
              <a:t>% 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直接赋值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pt-BR" sz="1400" dirty="0">
                <a:solidFill>
                  <a:schemeClr val="tx2"/>
                </a:solidFill>
              </a:rPr>
              <a:t>x1 = 88;</a:t>
            </a:r>
          </a:p>
          <a:p>
            <a:r>
              <a:rPr lang="pt-BR" sz="1400" dirty="0">
                <a:solidFill>
                  <a:schemeClr val="tx2"/>
                </a:solidFill>
              </a:rPr>
              <a:t>fprintf('The value of x1 is %d.\n',x1);</a:t>
            </a:r>
          </a:p>
          <a:p>
            <a:endParaRPr lang="pt-BR" sz="1400" dirty="0">
              <a:solidFill>
                <a:schemeClr val="tx2"/>
              </a:solidFill>
            </a:endParaRPr>
          </a:p>
          <a:p>
            <a:r>
              <a:rPr lang="pt-BR" sz="1400" dirty="0">
                <a:solidFill>
                  <a:schemeClr val="tx2"/>
                </a:solidFill>
              </a:rPr>
              <a:t>% 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使用</a:t>
            </a:r>
            <a:r>
              <a:rPr lang="en-US" altLang="zh-CN" sz="1400" dirty="0">
                <a:solidFill>
                  <a:srgbClr val="008013"/>
                </a:solidFill>
                <a:latin typeface="Menlo"/>
              </a:rPr>
              <a:t>deal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函数赋值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pt-BR" sz="1400" dirty="0">
                <a:solidFill>
                  <a:schemeClr val="tx2"/>
                </a:solidFill>
              </a:rPr>
              <a:t>[y1, y2, y3] = deal(11);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fprintf('The value of y1 is %d.\n',y1);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fprintf('The value of y2 is %d.\n',y2);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fprintf('The value of y3 is %d.\n',y3);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[z1, z2, z3] = deal(21, 22, 33);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fprintf('The value of z1 is %d.\n',z1);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fprintf('The value of z2 is %d.\n',z2);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fprintf('The value of z3 is %d.\n',z3);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33443" y="2070417"/>
            <a:ext cx="3210950" cy="1366520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r>
              <a:rPr lang="zh-CN" altLang="en-US" sz="1200" dirty="0" err="1">
                <a:solidFill>
                  <a:schemeClr val="tx2"/>
                </a:solidFill>
              </a:rPr>
              <a:t>The value of x1 is 88.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The value of y1 is 11.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The value of y2 is 11.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The value of y3 is 11.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The value of z1 is 21.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The value of z2 is 22.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The value of z3 is 33.</a:t>
            </a: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5254625" y="1613981"/>
            <a:ext cx="3584575" cy="385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结果：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04800" y="4452831"/>
            <a:ext cx="844013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Aft>
                <a:spcPts val="12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等号可以为单个变量赋值，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函数可以同时为多个变量赋值。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99070" y="761358"/>
            <a:ext cx="7720330" cy="4330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练习赋值运算符的使用</a:t>
            </a:r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使用 “</a:t>
            </a:r>
            <a:r>
              <a:rPr lang="en-US" altLang="zh-CN" sz="1600" dirty="0"/>
              <a:t>=” </a:t>
            </a:r>
            <a:r>
              <a:rPr lang="zh-CN" altLang="en-US" sz="1600" dirty="0"/>
              <a:t>赋值以及 </a:t>
            </a:r>
            <a:r>
              <a:rPr lang="en-US" altLang="zh-CN" sz="1600" dirty="0"/>
              <a:t>deal </a:t>
            </a:r>
            <a:r>
              <a:rPr lang="zh-CN" altLang="en-US" sz="1600" dirty="0"/>
              <a:t>函数赋值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2.1</a:t>
            </a:r>
            <a:r>
              <a:rPr lang="zh-CN" altLang="en-US" dirty="0">
                <a:cs typeface="+mn-ea"/>
                <a:sym typeface="+mn-lt"/>
              </a:rPr>
              <a:t>实验</a:t>
            </a:r>
            <a:endParaRPr lang="zh-CN" alt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929007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练习创建变量及类型转换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487669" y="3024748"/>
            <a:ext cx="4218305" cy="15292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0" i="0" dirty="0">
                <a:effectLst/>
                <a:latin typeface="Menlo"/>
              </a:rPr>
              <a:t>date1 = datetime('today');</a:t>
            </a:r>
          </a:p>
          <a:p>
            <a:r>
              <a:rPr lang="en-US" sz="1600" b="0" i="0" dirty="0">
                <a:effectLst/>
                <a:latin typeface="Menlo"/>
              </a:rPr>
              <a:t>num = 100;</a:t>
            </a:r>
          </a:p>
          <a:p>
            <a:r>
              <a:rPr lang="en-US" sz="1600" b="0" i="0" dirty="0">
                <a:effectLst/>
                <a:latin typeface="Menlo"/>
              </a:rPr>
              <a:t>date2 = date1 + num;</a:t>
            </a:r>
          </a:p>
          <a:p>
            <a:r>
              <a:rPr lang="en-US" sz="1600" b="0" i="0" u="none" strike="noStrike" dirty="0">
                <a:solidFill>
                  <a:srgbClr val="008013"/>
                </a:solidFill>
                <a:effectLst/>
                <a:latin typeface="Menlo"/>
              </a:rPr>
              <a:t>% View the size and type of the above variables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whos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date1 date2 date3 num str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is_same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 diff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5109293" y="2807063"/>
            <a:ext cx="1440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b="1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CADDDFF6-FA9C-E1AA-3790-9EF8E59D9197}"/>
              </a:ext>
            </a:extLst>
          </p:cNvPr>
          <p:cNvSpPr txBox="1"/>
          <p:nvPr/>
        </p:nvSpPr>
        <p:spPr>
          <a:xfrm>
            <a:off x="527825" y="1297279"/>
            <a:ext cx="3587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CN" altLang="en-US" sz="1600" b="1" dirty="0"/>
              <a:t>内容：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zh-CN" altLang="en-US" sz="1600" dirty="0"/>
              <a:t>创建变量 </a:t>
            </a:r>
            <a:r>
              <a:rPr lang="en-US" altLang="zh-CN" sz="1600" dirty="0"/>
              <a:t>date1</a:t>
            </a:r>
            <a:r>
              <a:rPr lang="zh-CN" altLang="en-US" sz="1600" dirty="0"/>
              <a:t>，保存今天的日期</a:t>
            </a:r>
            <a:endParaRPr lang="en-US" altLang="zh-CN" sz="1600" dirty="0"/>
          </a:p>
          <a:p>
            <a:pPr marL="342900" indent="-342900" fontAlgn="base">
              <a:buFont typeface="+mj-lt"/>
              <a:buAutoNum type="arabicPeriod"/>
            </a:pPr>
            <a:r>
              <a:rPr lang="zh-CN" altLang="en-US" sz="1600" dirty="0"/>
              <a:t>创建变量 </a:t>
            </a:r>
            <a:r>
              <a:rPr lang="en-US" altLang="zh-CN" sz="1600" dirty="0" err="1"/>
              <a:t>num</a:t>
            </a:r>
            <a:r>
              <a:rPr lang="zh-CN" altLang="en-US" sz="1600" dirty="0"/>
              <a:t>，赋值为 </a:t>
            </a:r>
            <a:r>
              <a:rPr lang="en-US" altLang="zh-CN" sz="1600" dirty="0"/>
              <a:t>100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zh-CN" altLang="en-US" sz="1600" dirty="0"/>
              <a:t>创建变量 </a:t>
            </a:r>
            <a:r>
              <a:rPr lang="en-US" altLang="zh-CN" sz="1600" dirty="0"/>
              <a:t>date2</a:t>
            </a:r>
            <a:r>
              <a:rPr lang="zh-CN" altLang="en-US" sz="1600" dirty="0"/>
              <a:t>，等于 </a:t>
            </a:r>
            <a:r>
              <a:rPr lang="en-US" altLang="zh-CN" sz="1600" dirty="0"/>
              <a:t>date1 + </a:t>
            </a:r>
            <a:r>
              <a:rPr lang="en-US" altLang="zh-CN" sz="1600" dirty="0" err="1"/>
              <a:t>num</a:t>
            </a:r>
            <a:endParaRPr lang="en-US" altLang="zh-CN" sz="1600" dirty="0"/>
          </a:p>
          <a:p>
            <a:pPr marL="342900" indent="-342900" fontAlgn="base">
              <a:buFont typeface="+mj-lt"/>
              <a:buAutoNum type="arabicPeriod"/>
            </a:pPr>
            <a:r>
              <a:rPr lang="zh-CN" altLang="en-US" sz="1600" dirty="0"/>
              <a:t>查看上述变量的大小和数据类型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4B958C-55E0-DF47-3793-D8AFD3AD7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772" y="3144248"/>
            <a:ext cx="3937112" cy="861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2.2</a:t>
            </a:r>
            <a:r>
              <a:rPr lang="zh-CN" altLang="en-US" dirty="0">
                <a:cs typeface="+mn-ea"/>
                <a:sym typeface="+mn-lt"/>
              </a:rPr>
              <a:t>实验</a:t>
            </a:r>
            <a:endParaRPr lang="en-US" alt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38480" y="921788"/>
            <a:ext cx="3467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创建函数</a:t>
            </a:r>
            <a:endParaRPr lang="en-US" altLang="zh-CN" sz="1600" dirty="0"/>
          </a:p>
          <a:p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编写一个实现两数相加的函数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602297" y="1851113"/>
            <a:ext cx="4218305" cy="8750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0" i="0" dirty="0">
                <a:effectLst/>
                <a:latin typeface="Menlo"/>
              </a:rPr>
              <a:t>function y = calculateSum(x1, x2)</a:t>
            </a:r>
          </a:p>
          <a:p>
            <a:r>
              <a:rPr lang="en-US" sz="1600" b="0" i="0" dirty="0">
                <a:effectLst/>
                <a:latin typeface="Menlo"/>
              </a:rPr>
              <a:t>    y = x1 + x2;</a:t>
            </a:r>
          </a:p>
          <a:p>
            <a:r>
              <a:rPr lang="en-US" sz="1600" b="0" i="0" dirty="0">
                <a:effectLst/>
                <a:latin typeface="Menlo"/>
              </a:rPr>
              <a:t>end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62780" y="4267719"/>
            <a:ext cx="4157821" cy="306109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y = 16.6000                 </a:t>
            </a: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74420" y="3825984"/>
            <a:ext cx="1440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zh-CN" sz="1600" b="1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b="1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2297" y="2969143"/>
            <a:ext cx="4218304" cy="35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0" i="0" dirty="0">
                <a:effectLst/>
                <a:latin typeface="Menlo"/>
              </a:rPr>
              <a:t>y = calculateSum(7, 9.6)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2.3</a:t>
            </a:r>
            <a:r>
              <a:rPr lang="zh-CN" altLang="en-US" dirty="0">
                <a:cs typeface="+mn-ea"/>
                <a:sym typeface="+mn-lt"/>
              </a:rPr>
              <a:t>实验</a:t>
            </a:r>
            <a:endParaRPr lang="en-US" alt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4815" y="1758166"/>
            <a:ext cx="3995855" cy="31085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/>
                </a:solidFill>
              </a:rPr>
              <a:t>%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整数</a:t>
            </a:r>
            <a:endParaRPr lang="en-US" altLang="zh-CN" sz="1400" dirty="0">
              <a:solidFill>
                <a:srgbClr val="008013"/>
              </a:solidFill>
              <a:latin typeface="Menlo"/>
            </a:endParaRPr>
          </a:p>
          <a:p>
            <a:r>
              <a:rPr lang="pt-BR" sz="1400" dirty="0">
                <a:solidFill>
                  <a:schemeClr val="tx2"/>
                </a:solidFill>
              </a:rPr>
              <a:t>[intmin("int8") intmax("int8")]</a:t>
            </a:r>
          </a:p>
          <a:p>
            <a:r>
              <a:rPr lang="pt-BR" sz="1400" dirty="0">
                <a:solidFill>
                  <a:schemeClr val="tx2"/>
                </a:solidFill>
              </a:rPr>
              <a:t>[intmain("int16") intmax("int16")]</a:t>
            </a:r>
          </a:p>
          <a:p>
            <a:r>
              <a:rPr lang="pt-BR" sz="1400" dirty="0">
                <a:solidFill>
                  <a:schemeClr val="tx2"/>
                </a:solidFill>
              </a:rPr>
              <a:t>[intmain("int32") intmax("int32")]</a:t>
            </a:r>
          </a:p>
          <a:p>
            <a:r>
              <a:rPr lang="pt-BR" sz="1400" dirty="0">
                <a:solidFill>
                  <a:schemeClr val="tx2"/>
                </a:solidFill>
              </a:rPr>
              <a:t>[intmain("int64") intmax("int64")]</a:t>
            </a:r>
          </a:p>
          <a:p>
            <a:r>
              <a:rPr lang="pt-BR" sz="1400" dirty="0">
                <a:solidFill>
                  <a:schemeClr val="tx2"/>
                </a:solidFill>
              </a:rPr>
              <a:t>[intmin("uint8") intmax("uint8")]</a:t>
            </a:r>
          </a:p>
          <a:p>
            <a:r>
              <a:rPr lang="pt-BR" sz="1400" dirty="0">
                <a:solidFill>
                  <a:schemeClr val="tx2"/>
                </a:solidFill>
              </a:rPr>
              <a:t>[intmain("uint16") intmax("uint16")]</a:t>
            </a:r>
          </a:p>
          <a:p>
            <a:r>
              <a:rPr lang="pt-BR" sz="1400" dirty="0">
                <a:solidFill>
                  <a:schemeClr val="tx2"/>
                </a:solidFill>
              </a:rPr>
              <a:t>[intmain("uint32") intmax("uint32")]</a:t>
            </a:r>
          </a:p>
          <a:p>
            <a:r>
              <a:rPr lang="pt-BR" sz="1400" dirty="0">
                <a:solidFill>
                  <a:schemeClr val="tx2"/>
                </a:solidFill>
              </a:rPr>
              <a:t>[intmain("uint64") intmax("uint64")]</a:t>
            </a:r>
          </a:p>
          <a:p>
            <a:endParaRPr lang="pt-BR" sz="1400" dirty="0">
              <a:solidFill>
                <a:schemeClr val="tx2"/>
              </a:solidFill>
            </a:endParaRPr>
          </a:p>
          <a:p>
            <a:r>
              <a:rPr lang="pt-BR" sz="1400" dirty="0">
                <a:solidFill>
                  <a:schemeClr val="tx2"/>
                </a:solidFill>
              </a:rPr>
              <a:t>% 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浮点数</a:t>
            </a:r>
            <a:endParaRPr lang="en-US" altLang="zh-CN" sz="1400" dirty="0">
              <a:solidFill>
                <a:srgbClr val="212121"/>
              </a:solidFill>
              <a:latin typeface="Menlo"/>
            </a:endParaRPr>
          </a:p>
          <a:p>
            <a:r>
              <a:rPr lang="pt-BR" sz="1400" dirty="0">
                <a:solidFill>
                  <a:schemeClr val="tx2"/>
                </a:solidFill>
              </a:rPr>
              <a:t>[-realmax('single') -realmin('single') realmin('single') realmax('single')]</a:t>
            </a:r>
          </a:p>
          <a:p>
            <a:r>
              <a:rPr lang="pt-BR" sz="1400" dirty="0">
                <a:solidFill>
                  <a:schemeClr val="tx2"/>
                </a:solidFill>
              </a:rPr>
              <a:t>[-realmax -realmin realmin realmax]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56785" y="1896110"/>
            <a:ext cx="3962400" cy="309181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-128 to 127.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-32768 to 32767.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-2147483648 to 2147483647.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-9223372036854775808 to 9223372036854775807.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0 to 255.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0 to 65535.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0 to 4294967295.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0 to 1.844674e+19.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-3.402823e+38 to -1.175494e-38 and 1.175494e-38 to 3.402823e+38.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The range of int8 is -1.797693e+308 to -2.225074e-308 and 2.225074e-308 to 1.797693e+308.</a:t>
            </a: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726770" y="1504209"/>
            <a:ext cx="3889375" cy="373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1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fprintf</a:t>
            </a:r>
            <a:r>
              <a:rPr lang="zh-CN" altLang="en-US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命令可以显示这些范围：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24815" y="789877"/>
            <a:ext cx="6580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了解各数据类型的取值范围</a:t>
            </a:r>
            <a:endParaRPr lang="en-US" altLang="zh-CN" sz="1600" dirty="0"/>
          </a:p>
          <a:p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使用 </a:t>
            </a:r>
            <a:r>
              <a:rPr lang="en-US" altLang="zh-CN" sz="1600" dirty="0" err="1"/>
              <a:t>intmin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intmax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realmax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realmin</a:t>
            </a:r>
            <a:r>
              <a:rPr lang="en-US" altLang="zh-CN" sz="1600" dirty="0"/>
              <a:t> </a:t>
            </a:r>
            <a:r>
              <a:rPr lang="zh-CN" altLang="en-US" sz="1600" dirty="0"/>
              <a:t>返回各类数据类型的范围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2.4</a:t>
            </a:r>
            <a:r>
              <a:rPr lang="zh-CN" altLang="en-US" dirty="0">
                <a:cs typeface="+mn-ea"/>
                <a:sym typeface="+mn-lt"/>
              </a:rPr>
              <a:t>实验</a:t>
            </a:r>
            <a:endParaRPr lang="en-US" alt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63245" y="785918"/>
            <a:ext cx="5294615" cy="406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600" b="1" dirty="0"/>
              <a:t>目标：</a:t>
            </a:r>
            <a:r>
              <a:rPr lang="zh-CN" altLang="en-US" sz="1600" dirty="0"/>
              <a:t>进行数据类型强制转换</a:t>
            </a:r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将全为 </a:t>
            </a:r>
            <a:r>
              <a:rPr lang="en-US" altLang="zh-CN" sz="1600" dirty="0"/>
              <a:t>1 </a:t>
            </a:r>
            <a:r>
              <a:rPr lang="zh-CN" altLang="en-US" sz="1600" dirty="0"/>
              <a:t>的数组转换为复数数组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45819" y="1714738"/>
            <a:ext cx="2983865" cy="7372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/>
                </a:solidFill>
              </a:rPr>
              <a:t>A = ones(2,3);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p = complex(1,1);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B = cast(A, 'like', p);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82625" y="3359943"/>
            <a:ext cx="8379785" cy="598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内容：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将十六进制浮点数转换为十进制浮点数。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34060" y="3796030"/>
            <a:ext cx="3740150" cy="5219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/>
                </a:solidFill>
              </a:rPr>
              <a:t>a = 'b6eae18b';</a:t>
            </a:r>
          </a:p>
          <a:p>
            <a:r>
              <a:rPr lang="pt-BR" sz="1400" dirty="0">
                <a:solidFill>
                  <a:schemeClr val="tx2"/>
                </a:solidFill>
              </a:rPr>
              <a:t>c = typecast(uint32(hex2dec(a)),'single');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63245" y="2595245"/>
            <a:ext cx="908685" cy="605790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r>
              <a:rPr lang="zh-CN" altLang="en-US" sz="20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1 </a:t>
            </a:r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   1     1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  1     1     1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87195" y="2594610"/>
            <a:ext cx="3633470" cy="60642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r>
              <a:rPr lang="zh-CN" altLang="en-US" sz="20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1.0000 + 0.0000i   1.0000 + 0.0000i   1.0000 + 0.0000i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  1.0000 + 0.0000i   1.0000 + 0.0000i   1.0000 + 0.0000i</a:t>
            </a:r>
          </a:p>
        </p:txBody>
      </p:sp>
      <p:pic>
        <p:nvPicPr>
          <p:cNvPr id="13" name="图片 12" descr="3b333634393133303bcff2d3d2bcfdcdb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955" y="2729230"/>
            <a:ext cx="344805" cy="338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25992" y="4526755"/>
            <a:ext cx="1538242" cy="287338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r>
              <a:rPr lang="zh-CN" altLang="en-US" sz="1200" dirty="0" err="1">
                <a:solidFill>
                  <a:schemeClr val="tx2"/>
                </a:solidFill>
              </a:rPr>
              <a:t> -7.0000e-06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33677" y="4499545"/>
            <a:ext cx="1578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的值：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2.5</a:t>
            </a:r>
            <a:r>
              <a:rPr lang="zh-CN" altLang="en-US" dirty="0">
                <a:cs typeface="+mn-ea"/>
                <a:sym typeface="+mn-lt"/>
              </a:rPr>
              <a:t>实验</a:t>
            </a:r>
            <a:endParaRPr lang="en-US" alt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3381" y="793643"/>
            <a:ext cx="4155440" cy="598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了解浮点数的机器精度（</a:t>
            </a:r>
            <a:r>
              <a:rPr lang="en-US" altLang="zh-CN" sz="1600" dirty="0"/>
              <a:t>Machine Epsilon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判断三组相同数字但顺序不同的等式结果是否相等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8309" y="2132965"/>
            <a:ext cx="4045585" cy="1815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/>
                </a:solidFill>
              </a:rPr>
              <a:t>x1 = 0.33 - 0.5 + 0.17;</a:t>
            </a:r>
          </a:p>
          <a:p>
            <a:r>
              <a:rPr lang="pt-BR" sz="1400" dirty="0">
                <a:solidFill>
                  <a:schemeClr val="tx2"/>
                </a:solidFill>
              </a:rPr>
              <a:t>x2 = 0.33 + 0.17 - 0.5;</a:t>
            </a:r>
          </a:p>
          <a:p>
            <a:r>
              <a:rPr lang="pt-BR" sz="1400" dirty="0">
                <a:solidFill>
                  <a:schemeClr val="tx2"/>
                </a:solidFill>
              </a:rPr>
              <a:t>x3 = 0.17 - 0.5 + 0.33;</a:t>
            </a:r>
          </a:p>
          <a:p>
            <a:endParaRPr lang="pt-BR" sz="1400" dirty="0">
              <a:solidFill>
                <a:schemeClr val="tx2"/>
              </a:solidFill>
            </a:endParaRPr>
          </a:p>
          <a:p>
            <a:r>
              <a:rPr lang="pt-BR" sz="1400" dirty="0">
                <a:solidFill>
                  <a:schemeClr val="tx2"/>
                </a:solidFill>
              </a:rPr>
              <a:t>% </a:t>
            </a:r>
            <a:r>
              <a:rPr lang="zh-CN" altLang="en-US" sz="1400" b="0" i="0" u="none" strike="noStrike" dirty="0">
                <a:solidFill>
                  <a:srgbClr val="008013"/>
                </a:solidFill>
                <a:effectLst/>
                <a:latin typeface="Menlo"/>
              </a:rPr>
              <a:t>展示结果</a:t>
            </a:r>
            <a:endParaRPr lang="pt-BR" sz="1400" dirty="0">
              <a:solidFill>
                <a:schemeClr val="tx2"/>
              </a:solidFill>
            </a:endParaRPr>
          </a:p>
          <a:p>
            <a:r>
              <a:rPr lang="pt-BR" sz="1400" dirty="0">
                <a:solidFill>
                  <a:schemeClr val="tx2"/>
                </a:solidFill>
              </a:rPr>
              <a:t>fprintf('The value of x1 is %d.\n',x1);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fprintf('The value of x2 is %d.\n',x2);</a:t>
            </a:r>
          </a:p>
          <a:p>
            <a:r>
              <a:rPr lang="pt-BR" sz="1400" dirty="0">
                <a:solidFill>
                  <a:schemeClr val="tx2"/>
                </a:solidFill>
              </a:rPr>
              <a:t>fprintf('The value of x3 is %d.\n',x3);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78375" y="917575"/>
            <a:ext cx="3947160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pt-BR" sz="1400" dirty="0">
                <a:solidFill>
                  <a:schemeClr val="tx2"/>
                </a:solidFill>
                <a:sym typeface="+mn-ea"/>
              </a:rPr>
              <a:t>% </a:t>
            </a:r>
            <a:r>
              <a:rPr lang="zh-CN" altLang="en-US" sz="1400" dirty="0">
                <a:solidFill>
                  <a:srgbClr val="008013"/>
                </a:solidFill>
                <a:latin typeface="Menlo"/>
                <a:sym typeface="+mn-ea"/>
              </a:rPr>
              <a:t>使用</a:t>
            </a:r>
            <a:r>
              <a:rPr lang="en-US" sz="1400" b="0" i="0" u="none" strike="noStrike" dirty="0">
                <a:solidFill>
                  <a:srgbClr val="008013"/>
                </a:solidFill>
                <a:effectLst/>
                <a:latin typeface="Menlo"/>
              </a:rPr>
              <a:t> “==” 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来确定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pt-BR" sz="1400" dirty="0">
                <a:solidFill>
                  <a:schemeClr val="tx2"/>
                </a:solidFill>
                <a:sym typeface="+mn-ea"/>
              </a:rPr>
              <a:t>disp(x1 == x2);</a:t>
            </a:r>
            <a:endParaRPr lang="pt-BR" sz="1400" dirty="0">
              <a:solidFill>
                <a:schemeClr val="tx2"/>
              </a:solidFill>
            </a:endParaRPr>
          </a:p>
          <a:p>
            <a:r>
              <a:rPr lang="pt-BR" sz="1400" dirty="0">
                <a:solidFill>
                  <a:schemeClr val="tx2"/>
                </a:solidFill>
                <a:sym typeface="+mn-ea"/>
              </a:rPr>
              <a:t>disp(x1 == x3);</a:t>
            </a:r>
            <a:endParaRPr lang="pt-BR" sz="1400" dirty="0">
              <a:solidFill>
                <a:schemeClr val="tx2"/>
              </a:solidFill>
            </a:endParaRPr>
          </a:p>
          <a:p>
            <a:r>
              <a:rPr lang="pt-BR" sz="1400" dirty="0">
                <a:solidFill>
                  <a:schemeClr val="tx2"/>
                </a:solidFill>
                <a:sym typeface="+mn-ea"/>
              </a:rPr>
              <a:t>disp(x2 == x3);</a:t>
            </a:r>
            <a:endParaRPr lang="pt-BR" sz="1400" dirty="0">
              <a:solidFill>
                <a:schemeClr val="tx2"/>
              </a:solidFill>
            </a:endParaRPr>
          </a:p>
          <a:p>
            <a:endParaRPr lang="pt-BR" sz="1400" dirty="0">
              <a:solidFill>
                <a:schemeClr val="tx2"/>
              </a:solidFill>
            </a:endParaRPr>
          </a:p>
          <a:p>
            <a:r>
              <a:rPr lang="pt-BR" sz="1400" dirty="0">
                <a:solidFill>
                  <a:schemeClr val="tx2"/>
                </a:solidFill>
                <a:sym typeface="+mn-ea"/>
              </a:rPr>
              <a:t>%</a:t>
            </a:r>
            <a:r>
              <a:rPr lang="zh-CN" altLang="en-US" sz="1400" dirty="0">
                <a:solidFill>
                  <a:srgbClr val="008013"/>
                </a:solidFill>
                <a:latin typeface="Menlo"/>
                <a:sym typeface="+mn-ea"/>
              </a:rPr>
              <a:t>确定精度</a:t>
            </a:r>
            <a:endParaRPr lang="en-US" altLang="zh-CN" sz="1400" dirty="0">
              <a:solidFill>
                <a:srgbClr val="008013"/>
              </a:solidFill>
              <a:latin typeface="Menlo"/>
              <a:sym typeface="+mn-ea"/>
            </a:endParaRPr>
          </a:p>
          <a:p>
            <a:r>
              <a:rPr lang="pt-BR" sz="1400" dirty="0">
                <a:solidFill>
                  <a:schemeClr val="tx2"/>
                </a:solidFill>
                <a:sym typeface="+mn-ea"/>
              </a:rPr>
              <a:t>disp(abs(x1-x2)&lt;eps);</a:t>
            </a:r>
            <a:endParaRPr lang="pt-BR" sz="1400" dirty="0">
              <a:solidFill>
                <a:schemeClr val="tx2"/>
              </a:solidFill>
            </a:endParaRPr>
          </a:p>
          <a:p>
            <a:r>
              <a:rPr lang="pt-BR" sz="1400" dirty="0">
                <a:solidFill>
                  <a:schemeClr val="tx2"/>
                </a:solidFill>
                <a:sym typeface="+mn-ea"/>
              </a:rPr>
              <a:t>disp(abs(x1-x3)&lt;eps);</a:t>
            </a:r>
            <a:endParaRPr lang="pt-BR" sz="1400" dirty="0">
              <a:solidFill>
                <a:schemeClr val="tx2"/>
              </a:solidFill>
            </a:endParaRPr>
          </a:p>
          <a:p>
            <a:r>
              <a:rPr lang="pt-BR" sz="1400" dirty="0">
                <a:solidFill>
                  <a:schemeClr val="tx2"/>
                </a:solidFill>
                <a:sym typeface="+mn-ea"/>
              </a:rPr>
              <a:t>disp(abs(x2-x3)&lt;eps);</a:t>
            </a:r>
            <a:endParaRPr lang="pt-BR" altLang="en-US" sz="1400" dirty="0">
              <a:solidFill>
                <a:schemeClr val="tx2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4302125"/>
            <a:ext cx="2459355" cy="622300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r>
              <a:rPr lang="zh-CN" altLang="en-US" sz="1200" dirty="0" err="1">
                <a:solidFill>
                  <a:schemeClr val="tx2"/>
                </a:solidFill>
              </a:rPr>
              <a:t>The value of x1 is 2.775558e-17.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The value of x2 is 0.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The value of x3 is 5.551115e-17.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965063" y="3306112"/>
            <a:ext cx="409575" cy="1330960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r>
              <a:rPr lang="zh-CN" altLang="en-US" sz="14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 0</a:t>
            </a:r>
          </a:p>
          <a:p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 0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  0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  1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  1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  1</a:t>
            </a: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448309" y="3916378"/>
            <a:ext cx="3889375" cy="38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结果：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778375" y="2920365"/>
            <a:ext cx="3889375" cy="38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结果：</a:t>
            </a: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845807" y="3256349"/>
            <a:ext cx="3133725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Aft>
                <a:spcPts val="1200"/>
              </a:spcAft>
            </a:pP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r>
              <a:rPr lang="zh-CN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lang="zh-CN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r>
              <a:rPr lang="zh-CN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应该是相同的，但由于这些数据是以二进制形式存储的，所以在使用双精度数表示时往往会出现一些不可避免的误差，但这些误差都小于</a:t>
            </a:r>
            <a:r>
              <a:rPr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</a:t>
            </a:r>
            <a:r>
              <a:rPr lang="zh-CN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2.6</a:t>
            </a:r>
            <a:r>
              <a:rPr lang="zh-CN" altLang="en-US" dirty="0">
                <a:cs typeface="+mn-ea"/>
                <a:sym typeface="+mn-lt"/>
              </a:rPr>
              <a:t>实验</a:t>
            </a:r>
            <a:endParaRPr lang="en-US" altLang="en-GB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66782" y="840864"/>
                <a:ext cx="9017620" cy="3293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600" b="1" dirty="0"/>
                  <a:t>目标：</a:t>
                </a:r>
                <a:r>
                  <a:rPr lang="zh-CN" altLang="en-US" sz="1600" dirty="0"/>
                  <a:t>练习算术运算符的使用</a:t>
                </a:r>
                <a:br>
                  <a:rPr lang="zh-CN" altLang="en-US" sz="1600" dirty="0"/>
                </a:br>
                <a:r>
                  <a:rPr lang="zh-CN" altLang="en-US" sz="1600" b="1" dirty="0"/>
                  <a:t>内容：</a:t>
                </a:r>
                <a:r>
                  <a:rPr lang="zh-CN" altLang="en-US" sz="1600" dirty="0"/>
                  <a:t>计算下列数学表达式的值</a:t>
                </a:r>
                <a:endParaRPr lang="en-US" altLang="zh-CN" sz="1600" dirty="0"/>
              </a:p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（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1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600" i="1" dirty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1600" i="1" dirty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15−91+7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1600" i="1" dirty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CN" sz="1600" i="1" dirty="0">
                  <a:solidFill>
                    <a:schemeClr val="tx2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2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（</a:t>
                </a:r>
                <a:r>
                  <a:rPr lang="en-US" altLang="zh-CN" sz="1600" dirty="0">
                    <a:solidFill>
                      <a:schemeClr val="tx2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2</a:t>
                </a:r>
                <a:r>
                  <a:rPr lang="zh-CN" altLang="en-US" sz="1600" dirty="0">
                    <a:solidFill>
                      <a:schemeClr val="tx2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5.8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2.4×1.9</m:t>
                        </m:r>
                      </m:sup>
                    </m:sSup>
                  </m:oMath>
                </a14:m>
                <a:endParaRPr lang="en-US" altLang="zh-CN" sz="1600" dirty="0">
                  <a:solidFill>
                    <a:schemeClr val="tx2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2"/>
                    </a:solidFill>
                  </a:rPr>
                  <a:t>（</a:t>
                </a:r>
                <a:r>
                  <a:rPr lang="en-US" altLang="zh-CN" sz="1600" dirty="0">
                    <a:solidFill>
                      <a:schemeClr val="tx2"/>
                    </a:solidFill>
                  </a:rPr>
                  <a:t>3</a:t>
                </a:r>
                <a:r>
                  <a:rPr lang="zh-CN" altLang="en-US" sz="1600" dirty="0">
                    <a:solidFill>
                      <a:schemeClr val="tx2"/>
                    </a:solidFill>
                  </a:rPr>
                  <a:t>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sz="1600" i="1" dirty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dirty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600" i="1" dirty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1600" i="1" dirty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1600" i="1" dirty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1600" i="1" dirty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sz="1600" i="1" dirty="0">
                  <a:solidFill>
                    <a:schemeClr val="tx2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2"/>
                    </a:solidFill>
                    <a:sym typeface="+mn-ea"/>
                  </a:rPr>
                  <a:t>（</a:t>
                </a:r>
                <a:r>
                  <a:rPr lang="en-US" altLang="zh-CN" sz="1600" dirty="0">
                    <a:solidFill>
                      <a:schemeClr val="tx2"/>
                    </a:solidFill>
                    <a:sym typeface="+mn-ea"/>
                  </a:rPr>
                  <a:t>4</a:t>
                </a:r>
                <a:r>
                  <a:rPr lang="zh-CN" altLang="en-US" sz="1600" dirty="0">
                    <a:solidFill>
                      <a:schemeClr val="tx2"/>
                    </a:solidFill>
                    <a:sym typeface="+mn-ea"/>
                  </a:rPr>
                  <a:t>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e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(1+</m:t>
                        </m:r>
                        <m:func>
                          <m:funcPr>
                            <m:ctrlP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ea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  <a:sym typeface="+mn-ea"/>
                                  </a:rPr>
                                  <m:t>10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1600" dirty="0">
                  <a:solidFill>
                    <a:schemeClr val="tx2"/>
                  </a:solidFill>
                </a:endParaRPr>
              </a:p>
              <a:p>
                <a:endParaRPr lang="en-US" altLang="zh-CN" sz="1600" dirty="0">
                  <a:solidFill>
                    <a:schemeClr val="tx2"/>
                  </a:solidFill>
                </a:endParaRPr>
              </a:p>
              <a:p>
                <a:endParaRPr lang="en-US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66782" y="840864"/>
                <a:ext cx="9017620" cy="3293081"/>
              </a:xfrm>
              <a:prstGeom prst="rect">
                <a:avLst/>
              </a:prstGeom>
              <a:blipFill rotWithShape="0">
                <a:blip r:embed="rId7"/>
                <a:stretch>
                  <a:fillRect l="-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081145" y="1826895"/>
            <a:ext cx="3340735" cy="9531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 err="1">
                <a:solidFill>
                  <a:schemeClr val="tx2"/>
                </a:solidFill>
                <a:sym typeface="+mn-ea"/>
              </a:rPr>
              <a:t>sin(abs(15-91+7)^2/8)</a:t>
            </a:r>
          </a:p>
          <a:p>
            <a:r>
              <a:rPr lang="zh-CN" altLang="en-US" sz="1400" dirty="0" err="1">
                <a:solidFill>
                  <a:schemeClr val="tx2"/>
                </a:solidFill>
                <a:sym typeface="+mn-ea"/>
              </a:rPr>
              <a:t>5.8^(2.4*1.9)</a:t>
            </a:r>
          </a:p>
          <a:p>
            <a:r>
              <a:rPr lang="zh-CN" altLang="en-US" sz="1400" dirty="0" err="1">
                <a:solidFill>
                  <a:schemeClr val="tx2"/>
                </a:solidFill>
                <a:sym typeface="+mn-ea"/>
              </a:rPr>
              <a:t>tan(sqrt(2))+log(cos(pi/2))</a:t>
            </a:r>
          </a:p>
          <a:p>
            <a:r>
              <a:rPr lang="zh-CN" altLang="en-US" sz="1400" dirty="0" err="1">
                <a:solidFill>
                  <a:schemeClr val="tx2"/>
                </a:solidFill>
                <a:sym typeface="+mn-ea"/>
              </a:rPr>
              <a:t>exp(1+sin(10))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202430" y="3336290"/>
            <a:ext cx="2357755" cy="836930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r>
              <a:rPr lang="zh-CN" altLang="en-US" sz="1200" dirty="0" err="1">
                <a:solidFill>
                  <a:schemeClr val="tx2"/>
                </a:solidFill>
              </a:rPr>
              <a:t>ans = -0.9787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ans = 3.0285e+03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ans = -30.9977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ans = 1.5777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202430" y="2924810"/>
            <a:ext cx="3889375" cy="385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2.7</a:t>
            </a:r>
            <a:r>
              <a:rPr lang="zh-CN" altLang="en-US" dirty="0">
                <a:cs typeface="+mn-ea"/>
                <a:sym typeface="+mn-lt"/>
              </a:rPr>
              <a:t>实验</a:t>
            </a:r>
            <a:endParaRPr lang="en-US" alt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720" y="859790"/>
            <a:ext cx="7720330" cy="2866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目的：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练习关系运算符的使用</a:t>
            </a: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2775" y="2043975"/>
            <a:ext cx="3556000" cy="73723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/>
                </a:solidFill>
              </a:rPr>
              <a:t>A = [203 15 9 64 52 47 87 9 11];</a:t>
            </a:r>
          </a:p>
          <a:p>
            <a:r>
              <a:rPr lang="pt-BR" sz="1400" dirty="0">
                <a:solidFill>
                  <a:schemeClr val="tx2"/>
                </a:solidFill>
              </a:rPr>
              <a:t>I = find(A &gt; 60)</a:t>
            </a:r>
          </a:p>
          <a:p>
            <a:r>
              <a:rPr lang="pt-BR" sz="1400" dirty="0">
                <a:solidFill>
                  <a:schemeClr val="tx2"/>
                </a:solidFill>
              </a:rPr>
              <a:t>A(I)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2775" y="3498787"/>
            <a:ext cx="1928058" cy="102933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r>
              <a:rPr lang="zh-CN" altLang="en-US" sz="1200" dirty="0" err="1">
                <a:solidFill>
                  <a:schemeClr val="tx2"/>
                </a:solidFill>
              </a:rPr>
              <a:t>I = 1×3    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     1     4     7</a:t>
            </a:r>
          </a:p>
          <a:p>
            <a:endParaRPr lang="zh-CN" altLang="en-US" sz="1200" dirty="0" err="1">
              <a:solidFill>
                <a:schemeClr val="tx2"/>
              </a:solidFill>
            </a:endParaRPr>
          </a:p>
          <a:p>
            <a:r>
              <a:rPr lang="zh-CN" altLang="en-US" sz="1200" dirty="0" err="1">
                <a:solidFill>
                  <a:schemeClr val="tx2"/>
                </a:solidFill>
              </a:rPr>
              <a:t>ans = 1×3    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   203    64    87</a:t>
            </a: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554672" y="2978784"/>
            <a:ext cx="3889375" cy="385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558109" y="3513512"/>
            <a:ext cx="532356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Aft>
                <a:spcPts val="1200"/>
              </a:spcAft>
            </a:pPr>
            <a:r>
              <a:rPr lang="zh-CN" altLang="en-US" sz="1600" b="1" dirty="0"/>
              <a:t>运行结果：</a:t>
            </a:r>
            <a:r>
              <a:rPr lang="zh-CN" altLang="en-US" sz="1600" dirty="0"/>
              <a:t>向量中大于 </a:t>
            </a:r>
            <a:r>
              <a:rPr lang="en-US" altLang="zh-CN" sz="1600" dirty="0"/>
              <a:t>60 </a:t>
            </a:r>
            <a:r>
              <a:rPr lang="zh-CN" altLang="en-US" sz="1600" dirty="0"/>
              <a:t>的值为 </a:t>
            </a:r>
            <a:r>
              <a:rPr lang="en-US" altLang="zh-CN" sz="1600" dirty="0"/>
              <a:t>203</a:t>
            </a:r>
            <a:r>
              <a:rPr lang="zh-CN" altLang="en-US" sz="1600" dirty="0"/>
              <a:t>、</a:t>
            </a:r>
            <a:r>
              <a:rPr lang="en-US" altLang="zh-CN" sz="1600" dirty="0"/>
              <a:t>64</a:t>
            </a:r>
            <a:r>
              <a:rPr lang="zh-CN" altLang="en-US" sz="1600" dirty="0"/>
              <a:t>、</a:t>
            </a:r>
            <a:r>
              <a:rPr lang="en-US" altLang="zh-CN" sz="1600" dirty="0"/>
              <a:t>87</a:t>
            </a:r>
            <a:r>
              <a:rPr lang="zh-CN" altLang="en-US" sz="1600" dirty="0"/>
              <a:t>，对应位置为 </a:t>
            </a:r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/>
              <a:t>4</a:t>
            </a:r>
            <a:r>
              <a:rPr lang="zh-CN" altLang="en-US" sz="1600" dirty="0"/>
              <a:t>、</a:t>
            </a:r>
            <a:r>
              <a:rPr lang="en-US" altLang="zh-CN" sz="1600" dirty="0"/>
              <a:t>7</a:t>
            </a:r>
            <a:endParaRPr lang="zh-CN" altLang="en-US" sz="16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3047" y="2136534"/>
            <a:ext cx="3397405" cy="392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600" dirty="0"/>
              <a:t>要求：使用关系运算符 “</a:t>
            </a:r>
            <a:r>
              <a:rPr lang="en-US" altLang="zh-CN" sz="1600" dirty="0"/>
              <a:t>&gt;”</a:t>
            </a:r>
            <a:endParaRPr lang="zh-CN" altLang="en-US" sz="16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553720" y="1230418"/>
            <a:ext cx="851789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/>
            <a:r>
              <a:rPr lang="zh-CN" altLang="en-US" sz="1600" b="1" dirty="0"/>
              <a:t>内容：</a:t>
            </a:r>
            <a:r>
              <a:rPr lang="zh-CN" altLang="en-US" sz="1600" dirty="0"/>
              <a:t>在向量 </a:t>
            </a:r>
            <a:r>
              <a:rPr lang="en-US" altLang="zh-CN" sz="1600" dirty="0"/>
              <a:t>A = [203 15 9 64 52 47 87 9 11] </a:t>
            </a:r>
            <a:r>
              <a:rPr lang="zh-CN" altLang="en-US" sz="1600" dirty="0"/>
              <a:t>中找出大于 </a:t>
            </a:r>
            <a:r>
              <a:rPr lang="en-US" altLang="zh-CN" sz="1600" dirty="0"/>
              <a:t>60 </a:t>
            </a:r>
            <a:r>
              <a:rPr lang="zh-CN" altLang="en-US" sz="1600" dirty="0"/>
              <a:t>的数的位置，并提取这些数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2.8</a:t>
            </a:r>
            <a:r>
              <a:rPr lang="zh-CN" altLang="en-US" dirty="0">
                <a:cs typeface="+mn-ea"/>
                <a:sym typeface="+mn-lt"/>
              </a:rPr>
              <a:t>实验</a:t>
            </a:r>
            <a:endParaRPr lang="en-US" alt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2095" y="1790569"/>
            <a:ext cx="3795395" cy="1076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/>
                </a:solidFill>
              </a:rPr>
              <a:t>A = [67 83 46 92 8 332 26 583];</a:t>
            </a:r>
          </a:p>
          <a:p>
            <a:r>
              <a:rPr lang="pt-BR" sz="1600" dirty="0">
                <a:solidFill>
                  <a:schemeClr val="tx2"/>
                </a:solidFill>
              </a:rPr>
              <a:t>B = mod(A,2);</a:t>
            </a:r>
          </a:p>
          <a:p>
            <a:r>
              <a:rPr lang="pt-BR" sz="1600" dirty="0">
                <a:solidFill>
                  <a:schemeClr val="tx2"/>
                </a:solidFill>
              </a:rPr>
              <a:t>C = ~B;</a:t>
            </a:r>
          </a:p>
          <a:p>
            <a:r>
              <a:rPr lang="pt-BR" sz="1600" dirty="0">
                <a:solidFill>
                  <a:schemeClr val="tx2"/>
                </a:solidFill>
              </a:rPr>
              <a:t>A(C)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2252" y="2034111"/>
            <a:ext cx="2579649" cy="385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600" dirty="0"/>
              <a:t>要求：使用逻辑运算符 “</a:t>
            </a:r>
            <a:r>
              <a:rPr lang="en-US" altLang="zh-CN" sz="1600" dirty="0"/>
              <a:t>~”</a:t>
            </a:r>
            <a:endParaRPr lang="zh-CN" altLang="en-US" sz="16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22095" y="3437988"/>
            <a:ext cx="1888273" cy="664021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r>
              <a:rPr lang="zh-CN" altLang="en-US" sz="1200" dirty="0" err="1">
                <a:solidFill>
                  <a:schemeClr val="tx2"/>
                </a:solidFill>
              </a:rPr>
              <a:t>ans = 1×5    </a:t>
            </a:r>
          </a:p>
          <a:p>
            <a:r>
              <a:rPr lang="zh-CN" altLang="en-US" sz="1200" dirty="0" err="1">
                <a:solidFill>
                  <a:schemeClr val="tx2"/>
                </a:solidFill>
              </a:rPr>
              <a:t>    46    92     8   332    26</a:t>
            </a: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524510" y="2993244"/>
            <a:ext cx="3889375" cy="385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结果：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318726" y="3378991"/>
            <a:ext cx="5119030" cy="392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2500"/>
              </a:lnSpc>
              <a:spcAft>
                <a:spcPts val="1200"/>
              </a:spcAft>
            </a:pPr>
            <a:r>
              <a:rPr lang="zh-CN" altLang="en-US" sz="1600" dirty="0"/>
              <a:t>结果：向量中的偶数为 </a:t>
            </a:r>
            <a:r>
              <a:rPr lang="en-US" altLang="zh-CN" sz="1600" dirty="0"/>
              <a:t>46</a:t>
            </a:r>
            <a:r>
              <a:rPr lang="zh-CN" altLang="en-US" sz="1600" dirty="0"/>
              <a:t>、</a:t>
            </a:r>
            <a:r>
              <a:rPr lang="en-US" altLang="zh-CN" sz="1600" dirty="0"/>
              <a:t>92</a:t>
            </a:r>
            <a:r>
              <a:rPr lang="zh-CN" altLang="en-US" sz="1600" dirty="0"/>
              <a:t>、</a:t>
            </a:r>
            <a:r>
              <a:rPr lang="en-US" altLang="zh-CN" sz="1600" dirty="0"/>
              <a:t>8</a:t>
            </a:r>
            <a:r>
              <a:rPr lang="zh-CN" altLang="en-US" sz="1600" dirty="0"/>
              <a:t>、</a:t>
            </a:r>
            <a:r>
              <a:rPr lang="en-US" altLang="zh-CN" sz="1600" dirty="0"/>
              <a:t>332</a:t>
            </a:r>
            <a:r>
              <a:rPr lang="zh-CN" altLang="en-US" sz="1600" dirty="0"/>
              <a:t>、</a:t>
            </a:r>
            <a:r>
              <a:rPr lang="en-US" altLang="zh-CN" sz="1600" dirty="0"/>
              <a:t>26</a:t>
            </a:r>
            <a:endParaRPr lang="zh-CN" altLang="en-US" sz="16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3720" y="859790"/>
            <a:ext cx="7720330" cy="294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练习逻辑运算符的使用</a:t>
            </a:r>
            <a:endParaRPr lang="en-US" altLang="zh-CN" sz="1600" dirty="0"/>
          </a:p>
          <a:p>
            <a:br>
              <a:rPr lang="zh-CN" altLang="en-US" sz="1600" dirty="0"/>
            </a:br>
            <a:r>
              <a:rPr lang="zh-CN" altLang="en-US" sz="1600" b="1" dirty="0"/>
              <a:t>内容</a:t>
            </a:r>
            <a:r>
              <a:rPr lang="zh-CN" altLang="en-US" sz="1600" dirty="0"/>
              <a:t>：找出并提取向量 </a:t>
            </a:r>
            <a:r>
              <a:rPr lang="en-US" altLang="zh-CN" sz="1600" dirty="0"/>
              <a:t>[67 83 46 92 8 332 26 583] </a:t>
            </a:r>
            <a:r>
              <a:rPr lang="zh-CN" altLang="en-US" sz="1600" dirty="0"/>
              <a:t>中的所有偶数</a:t>
            </a:r>
            <a:endParaRPr lang="zh-CN" altLang="en-US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U4MWZmOTY2ZjI5NWJjNjQxMDVlNzc1ZDk0ZWJiOT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450</TotalTime>
  <Words>2079</Words>
  <Application>Microsoft Office PowerPoint</Application>
  <PresentationFormat>On-screen Show (16:9)</PresentationFormat>
  <Paragraphs>167</Paragraphs>
  <Slides>10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Menlo</vt:lpstr>
      <vt:lpstr>Arial</vt:lpstr>
      <vt:lpstr>Calibri</vt:lpstr>
      <vt:lpstr>Cambria Math</vt:lpstr>
      <vt:lpstr>Times New Roman</vt:lpstr>
      <vt:lpstr>Wingdings</vt:lpstr>
      <vt:lpstr>PPP</vt:lpstr>
      <vt:lpstr>Visio</vt:lpstr>
      <vt:lpstr>MATLAB 基础实验手册</vt:lpstr>
      <vt:lpstr>2.1实验</vt:lpstr>
      <vt:lpstr>2.2实验</vt:lpstr>
      <vt:lpstr>2.3实验</vt:lpstr>
      <vt:lpstr>2.4实验</vt:lpstr>
      <vt:lpstr>2.5实验</vt:lpstr>
      <vt:lpstr>2.6实验</vt:lpstr>
      <vt:lpstr>2.7实验</vt:lpstr>
      <vt:lpstr>2.8实验</vt:lpstr>
      <vt:lpstr>2.9实验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es213</cp:lastModifiedBy>
  <cp:revision>972</cp:revision>
  <cp:lastPrinted>2020-10-12T18:10:00Z</cp:lastPrinted>
  <dcterms:created xsi:type="dcterms:W3CDTF">2014-03-23T18:36:00Z</dcterms:created>
  <dcterms:modified xsi:type="dcterms:W3CDTF">2025-12-04T05:52:10Z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AA579E0F7B924AEEB72E362D81549454</vt:lpwstr>
  </property>
</Properties>
</file>